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3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1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6318" autoAdjust="0"/>
  </p:normalViewPr>
  <p:slideViewPr>
    <p:cSldViewPr>
      <p:cViewPr>
        <p:scale>
          <a:sx n="100" d="100"/>
          <a:sy n="100" d="100"/>
        </p:scale>
        <p:origin x="1236" y="276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PMD_REPORT_master_1807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PMD_REPORT_master_1807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space\share_doc\CodeReview\CodeReiview_&#48516;&#49437;&#51088;&#473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8552016"/>
        <c:axId val="327943896"/>
      </c:lineChart>
      <c:dateAx>
        <c:axId val="328552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327943896"/>
        <c:crosses val="autoZero"/>
        <c:auto val="0"/>
        <c:lblOffset val="100"/>
        <c:baseTimeUnit val="days"/>
        <c:majorUnit val="1"/>
        <c:minorUnit val="1"/>
      </c:dateAx>
      <c:valAx>
        <c:axId val="32794389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32855201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8816664"/>
        <c:axId val="328472024"/>
      </c:barChart>
      <c:catAx>
        <c:axId val="328816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8472024"/>
        <c:crosses val="autoZero"/>
        <c:auto val="1"/>
        <c:lblAlgn val="ctr"/>
        <c:lblOffset val="100"/>
        <c:noMultiLvlLbl val="0"/>
      </c:catAx>
      <c:valAx>
        <c:axId val="328472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8816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28577512"/>
        <c:axId val="328657488"/>
      </c:barChart>
      <c:catAx>
        <c:axId val="328577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8657488"/>
        <c:crosses val="autoZero"/>
        <c:auto val="1"/>
        <c:lblAlgn val="ctr"/>
        <c:lblOffset val="100"/>
        <c:noMultiLvlLbl val="0"/>
      </c:catAx>
      <c:valAx>
        <c:axId val="328657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8577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7E2-BF49-A810-990A86F8BD46}"/>
            </c:ext>
          </c:extLst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7E2-BF49-A810-990A86F8BD46}"/>
            </c:ext>
          </c:extLst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7E2-BF49-A810-990A86F8B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8800136"/>
        <c:axId val="327308768"/>
      </c:barChart>
      <c:catAx>
        <c:axId val="328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7308768"/>
        <c:crosses val="autoZero"/>
        <c:auto val="1"/>
        <c:lblAlgn val="ctr"/>
        <c:lblOffset val="100"/>
        <c:noMultiLvlLbl val="0"/>
      </c:catAx>
      <c:valAx>
        <c:axId val="32730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8800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예상 </a:t>
            </a:r>
            <a:r>
              <a:rPr lang="ko-KR" altLang="en-US" dirty="0"/>
              <a:t>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 smtClean="0">
                <a:solidFill>
                  <a:srgbClr val="FF0000"/>
                </a:solidFill>
              </a:rPr>
              <a:t>New feature </a:t>
            </a:r>
            <a:r>
              <a:rPr kumimoji="1" lang="ko-KR" altLang="en-US" smtClean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 smtClean="0">
                <a:solidFill>
                  <a:srgbClr val="FF0000"/>
                </a:solidFill>
              </a:rPr>
              <a:t>effort. </a:t>
            </a:r>
            <a:r>
              <a:rPr kumimoji="1" lang="ko-KR" altLang="en-US" smtClean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en-US" altLang="ko-KR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mtClean="0">
                <a:solidFill>
                  <a:srgbClr val="002060"/>
                </a:solidFill>
              </a:rPr>
              <a:t>와 </a:t>
            </a:r>
            <a:r>
              <a:rPr lang="en-US" altLang="ko-KR" dirty="0" smtClean="0">
                <a:solidFill>
                  <a:srgbClr val="002060"/>
                </a:solidFill>
              </a:rPr>
              <a:t>designer</a:t>
            </a:r>
            <a:r>
              <a:rPr lang="ko-KR" altLang="en-US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ko-KR" altLang="en-US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 smtClean="0">
                <a:solidFill>
                  <a:srgbClr val="002060"/>
                </a:solidFill>
              </a:rPr>
              <a:t>path</a:t>
            </a:r>
            <a:r>
              <a:rPr lang="ko-KR" altLang="en-US" smtClean="0">
                <a:solidFill>
                  <a:srgbClr val="002060"/>
                </a:solidFill>
              </a:rPr>
              <a:t>를 타도록 </a:t>
            </a:r>
            <a:r>
              <a:rPr lang="en-US" altLang="ko-KR" dirty="0" smtClean="0">
                <a:solidFill>
                  <a:srgbClr val="002060"/>
                </a:solidFill>
              </a:rPr>
              <a:t>TC</a:t>
            </a:r>
            <a:r>
              <a:rPr lang="ko-KR" altLang="en-US" smtClean="0">
                <a:solidFill>
                  <a:srgbClr val="002060"/>
                </a:solidFill>
              </a:rPr>
              <a:t>를 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 smtClean="0">
                <a:solidFill>
                  <a:srgbClr val="002060"/>
                </a:solidFill>
              </a:rPr>
              <a:t>test case.</a:t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모든 아이템</a:t>
            </a:r>
            <a:r>
              <a:rPr lang="en-US" altLang="ko-KR" dirty="0" smtClean="0">
                <a:solidFill>
                  <a:srgbClr val="002060"/>
                </a:solidFill>
              </a:rPr>
              <a:t>(29</a:t>
            </a:r>
            <a:r>
              <a:rPr lang="ko-KR" altLang="en-US" smtClean="0">
                <a:solidFill>
                  <a:srgbClr val="002060"/>
                </a:solidFill>
              </a:rPr>
              <a:t>개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r>
              <a:rPr lang="ko-KR" altLang="en-US" smtClean="0">
                <a:solidFill>
                  <a:srgbClr val="002060"/>
                </a:solidFill>
              </a:rPr>
              <a:t>의 </a:t>
            </a:r>
            <a:r>
              <a:rPr lang="en-US" altLang="ko-KR" dirty="0" smtClean="0">
                <a:solidFill>
                  <a:srgbClr val="002060"/>
                </a:solidFill>
              </a:rPr>
              <a:t>action(14)</a:t>
            </a:r>
            <a:r>
              <a:rPr lang="ko-KR" altLang="en-US" smtClean="0">
                <a:solidFill>
                  <a:srgbClr val="002060"/>
                </a:solidFill>
              </a:rPr>
              <a:t>을 실행하고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ko-KR" altLang="en-US" smtClean="0">
                <a:solidFill>
                  <a:srgbClr val="002060"/>
                </a:solidFill>
              </a:rPr>
              <a:t>추가로 </a:t>
            </a:r>
            <a:r>
              <a:rPr lang="en-US" altLang="ko-KR" dirty="0" smtClean="0">
                <a:solidFill>
                  <a:srgbClr val="002060"/>
                </a:solidFill>
              </a:rPr>
              <a:t>item</a:t>
            </a:r>
            <a:r>
              <a:rPr lang="ko-KR" altLang="en-US" smtClean="0">
                <a:solidFill>
                  <a:srgbClr val="002060"/>
                </a:solidFill>
              </a:rPr>
              <a:t> 없는 </a:t>
            </a:r>
            <a:r>
              <a:rPr lang="en-US" altLang="ko-KR" dirty="0" smtClean="0">
                <a:solidFill>
                  <a:srgbClr val="002060"/>
                </a:solidFill>
              </a:rPr>
              <a:t>action</a:t>
            </a:r>
            <a:r>
              <a:rPr lang="ko-KR" altLang="en-US" smtClean="0">
                <a:solidFill>
                  <a:srgbClr val="002060"/>
                </a:solidFill>
              </a:rPr>
              <a:t>에 대해서도 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en-US" altLang="ko-KR" dirty="0" smtClean="0">
                <a:solidFill>
                  <a:srgbClr val="002060"/>
                </a:solidFill>
              </a:rPr>
              <a:t>test</a:t>
            </a:r>
            <a:r>
              <a:rPr lang="ko-KR" altLang="en-US" smtClean="0">
                <a:solidFill>
                  <a:srgbClr val="002060"/>
                </a:solidFill>
              </a:rPr>
              <a:t>하기 위한 </a:t>
            </a:r>
            <a:r>
              <a:rPr lang="en-US" altLang="ko-KR" dirty="0" err="1" smtClean="0">
                <a:solidFill>
                  <a:srgbClr val="002060"/>
                </a:solidFill>
              </a:rPr>
              <a:t>tc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Game </a:t>
            </a:r>
            <a:r>
              <a:rPr lang="en-US" altLang="ko-KR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dirty="0" smtClean="0">
                <a:solidFill>
                  <a:srgbClr val="002060"/>
                </a:solidFill>
              </a:rPr>
              <a:t>. : designer</a:t>
            </a:r>
            <a:r>
              <a:rPr lang="ko-KR" altLang="en-US" smtClean="0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r>
              <a:rPr lang="ko-KR" altLang="en-US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 smtClean="0">
                <a:solidFill>
                  <a:srgbClr val="002060"/>
                </a:solidFill>
              </a:rPr>
              <a:t>valid </a:t>
            </a:r>
            <a:r>
              <a:rPr lang="ko-KR" altLang="en-US" smtClean="0">
                <a:solidFill>
                  <a:srgbClr val="002060"/>
                </a:solidFill>
              </a:rPr>
              <a:t>를 </a:t>
            </a:r>
            <a:r>
              <a:rPr lang="en-US" altLang="ko-KR" dirty="0" smtClean="0">
                <a:solidFill>
                  <a:srgbClr val="002060"/>
                </a:solidFill>
              </a:rPr>
              <a:t>check </a:t>
            </a:r>
            <a:r>
              <a:rPr lang="ko-KR" altLang="en-US" smtClean="0">
                <a:solidFill>
                  <a:srgbClr val="002060"/>
                </a:solidFill>
              </a:rPr>
              <a:t>하는것에 대한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세부 </a:t>
            </a:r>
            <a:r>
              <a:rPr lang="en-US" altLang="ko-KR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mtClean="0">
                <a:solidFill>
                  <a:srgbClr val="002060"/>
                </a:solidFill>
              </a:rPr>
              <a:t>를 분리한것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endParaRPr lang="ko-KR" altLang="en-US" smtClean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20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9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8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=""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=""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Checking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Detecting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7068399" y="2769721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9191079"/>
              </p:ext>
            </p:extLst>
          </p:nvPr>
        </p:nvGraphicFramePr>
        <p:xfrm>
          <a:off x="3798168" y="256490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88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(major : 6, minor: 82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activities - Static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3185845" y="2801754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26732" y="3429000"/>
            <a:ext cx="3863621" cy="1872208"/>
            <a:chOff x="4968043" y="3798833"/>
            <a:chExt cx="3863621" cy="1872208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8043" y="3798833"/>
              <a:ext cx="3863621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6A3F71E-6209-2E46-B362-99AAD0BA4207}"/>
                </a:ext>
              </a:extLst>
            </p:cNvPr>
            <p:cNvSpPr txBox="1"/>
            <p:nvPr/>
          </p:nvSpPr>
          <p:spPr>
            <a:xfrm>
              <a:off x="6206366" y="4433545"/>
              <a:ext cx="1980220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0070C0"/>
                  </a:solidFill>
                </a:rPr>
                <a:t>Defect category</a:t>
              </a:r>
            </a:p>
            <a:p>
              <a:r>
                <a:rPr kumimoji="1" lang="ko-KR" altLang="en-US" sz="1600" b="1" dirty="0" smtClean="0">
                  <a:solidFill>
                    <a:srgbClr val="0070C0"/>
                  </a:solidFill>
                </a:rPr>
                <a:t>업데이트 </a:t>
              </a:r>
              <a:endParaRPr kumimoji="1" lang="en-US" altLang="ko-KR" sz="16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7119018" y="20548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91093" y="3928700"/>
            <a:ext cx="34382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SonarQube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code smell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958222" y="2060848"/>
            <a:ext cx="1980220" cy="372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21258"/>
            <a:ext cx="8496944" cy="560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Statement Coverage : 90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/ Branch coverage : 80%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of Unit Test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241  =&gt; Number of Defects :  6 (critical : 3 , major : 3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7092280" y="23348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972277" y="3356992"/>
            <a:ext cx="3204356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Unit test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결과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7452320" y="2306679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38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Affected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Case : GameTest.java - 46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Game, Player, Item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classes)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ts val="23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1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>
              <a:lnSpc>
                <a:spcPts val="3100"/>
              </a:lnSpc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working properly.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276370" cy="563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Cycle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 2 members)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492(appendix. 7)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100 %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=""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=""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=""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=""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=""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=""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131840" y="2999840"/>
            <a:ext cx="597907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=""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=""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190300" y="1619186"/>
            <a:ext cx="631914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=""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237123" y="1673008"/>
            <a:ext cx="631914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=""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292469" y="1730714"/>
            <a:ext cx="631915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=""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069257" y="4581128"/>
            <a:ext cx="692208" cy="555588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=""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=""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=""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=""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=""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=""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=""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=""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=""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=""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=""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=""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>
            <a:off x="3761465" y="4858922"/>
            <a:ext cx="409393" cy="22331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=""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=""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=""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=""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0" name="그림 219">
            <a:extLst>
              <a:ext uri="{FF2B5EF4-FFF2-40B4-BE49-F238E27FC236}">
                <a16:creationId xmlns=""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=""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=""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=""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=""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=""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=""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=""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=""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=""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=""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83671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2702" y="1198740"/>
            <a:ext cx="7895682" cy="4901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 learned about~~~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Most of techniques are tricky to apply to real world.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I need to analyze my project first and study Test technique deeply.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It was~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great~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am ~~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00376"/>
            <a:ext cx="3762050" cy="216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Mentoring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90%,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Branch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80% 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M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utation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Pass Rate : 100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33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made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source modification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Modify and add requirements to clarify.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job by individual skill level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Separate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members into developers and testers based on their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external JIRA tools that team members feel familiar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 Many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Simultaneously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execute integration test and system test.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9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용어 기준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fforts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=""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54024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consistency with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9274446"/>
              </p:ext>
            </p:extLst>
          </p:nvPr>
        </p:nvGraphicFramePr>
        <p:xfrm>
          <a:off x="718992" y="3429000"/>
          <a:ext cx="6371000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3435</TotalTime>
  <Words>1857</Words>
  <Application>Microsoft Office PowerPoint</Application>
  <PresentationFormat>화면 슬라이드 쇼(4:3)</PresentationFormat>
  <Paragraphs>455</Paragraphs>
  <Slides>28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이종구/책임연구원/TV BSP Core팀(ieeum.lee@lge.com)</cp:lastModifiedBy>
  <cp:revision>192</cp:revision>
  <dcterms:created xsi:type="dcterms:W3CDTF">2018-07-20T19:33:24Z</dcterms:created>
  <dcterms:modified xsi:type="dcterms:W3CDTF">2018-08-02T01:09:12Z</dcterms:modified>
</cp:coreProperties>
</file>